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64" r:id="rId6"/>
    <p:sldId id="265" r:id="rId7"/>
    <p:sldId id="262" r:id="rId8"/>
    <p:sldId id="261" r:id="rId9"/>
    <p:sldId id="270" r:id="rId10"/>
    <p:sldId id="267" r:id="rId11"/>
    <p:sldId id="268" r:id="rId12"/>
    <p:sldId id="263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479ACD-1FF9-444D-8EC9-6DF687AAA78A}" v="454" dt="2020-10-01T02:19:47.520"/>
    <p1510:client id="{851C3A5E-844F-B244-A8E3-DC8F46C60A60}" v="1225" dt="2020-09-30T21:52:46.147"/>
    <p1510:client id="{A06EAEA2-6FEE-497C-804E-91D043CBC55C}" v="2" dt="2020-10-01T14:41:37.575"/>
    <p1510:client id="{BA08A4F6-05BE-41F3-8FE6-4023680A3629}" v="1744" dt="2020-09-30T22:26:40.738"/>
    <p1510:client id="{BD0834A4-AE5E-4CC5-809B-2F6A2D5A1E88}" v="16" dt="2020-09-30T19:52:23.995"/>
    <p1510:client id="{C138B125-5D72-4207-A76C-385A037435BB}" v="1" dt="2020-09-30T17:29:26.089"/>
    <p1510:client id="{DD96B29B-6738-440C-BF6C-A2F9A7DB3730}" v="6" dt="2020-09-30T18:37:30.383"/>
    <p1510:client id="{FED5DBA1-BBC7-4320-8E57-F2C7BD3CEFD0}" v="475" dt="2020-10-01T14:36:33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579"/>
  </p:normalViewPr>
  <p:slideViewPr>
    <p:cSldViewPr snapToGrid="0">
      <p:cViewPr varScale="1">
        <p:scale>
          <a:sx n="85" d="100"/>
          <a:sy n="85" d="100"/>
        </p:scale>
        <p:origin x="1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5007FD4-4B1F-7B4C-83DF-3E055824FDFD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86AD8EF-12AC-F148-B5D1-B26F88689F9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23279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7FD4-4B1F-7B4C-83DF-3E055824FDFD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D8EF-12AC-F148-B5D1-B26F8868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7FD4-4B1F-7B4C-83DF-3E055824FDFD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D8EF-12AC-F148-B5D1-B26F8868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8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7FD4-4B1F-7B4C-83DF-3E055824FDFD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D8EF-12AC-F148-B5D1-B26F8868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007FD4-4B1F-7B4C-83DF-3E055824FDFD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6AD8EF-12AC-F148-B5D1-B26F88689F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99722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7FD4-4B1F-7B4C-83DF-3E055824FDFD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D8EF-12AC-F148-B5D1-B26F8868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9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7FD4-4B1F-7B4C-83DF-3E055824FDFD}" type="datetimeFigureOut">
              <a:rPr lang="en-US" smtClean="0"/>
              <a:t>10/1/20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D8EF-12AC-F148-B5D1-B26F8868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8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7FD4-4B1F-7B4C-83DF-3E055824FDFD}" type="datetimeFigureOut">
              <a:rPr lang="en-US" smtClean="0"/>
              <a:t>10/1/20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D8EF-12AC-F148-B5D1-B26F8868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5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7FD4-4B1F-7B4C-83DF-3E055824FDFD}" type="datetimeFigureOut">
              <a:rPr lang="en-US" smtClean="0"/>
              <a:t>10/1/20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D8EF-12AC-F148-B5D1-B26F8868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0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007FD4-4B1F-7B4C-83DF-3E055824FDFD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6AD8EF-12AC-F148-B5D1-B26F88689F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29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007FD4-4B1F-7B4C-83DF-3E055824FDFD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6AD8EF-12AC-F148-B5D1-B26F88689F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98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5007FD4-4B1F-7B4C-83DF-3E055824FDFD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86AD8EF-12AC-F148-B5D1-B26F88689F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44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adison-schools.com/virtuallearni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adison-schools.com/virtuallearn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B73C468-D875-4A8E-A540-E43BF8232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88010-05BE-9045-90CC-FDD454D00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1508" y="634028"/>
            <a:ext cx="6210747" cy="3732835"/>
          </a:xfrm>
        </p:spPr>
        <p:txBody>
          <a:bodyPr>
            <a:normAutofit/>
          </a:bodyPr>
          <a:lstStyle/>
          <a:p>
            <a:r>
              <a:rPr lang="en-US" sz="5400"/>
              <a:t>Virtual learning </a:t>
            </a:r>
            <a:br>
              <a:rPr lang="en-US" sz="5400"/>
            </a:br>
            <a:r>
              <a:rPr lang="en-US" sz="5400"/>
              <a:t>Back to </a:t>
            </a:r>
            <a:br>
              <a:rPr lang="en-US" sz="5400"/>
            </a:br>
            <a:r>
              <a:rPr lang="en-US" sz="5400"/>
              <a:t>school night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C14C9-DDC9-4749-BE15-18699BFE0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1885" y="4436462"/>
            <a:ext cx="4798243" cy="17946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0000"/>
                </a:solidFill>
              </a:rPr>
              <a:t>SCOTT MINCHEW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B4734F2F-19FC-4D35-9BDE-5CEAD57D9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27878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D97A8A26-FD96-4968-A34A-727382AC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6331152-A019-DD49-97B0-5CAB283AC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03" y="2066843"/>
            <a:ext cx="4207669" cy="292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32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19731-8A2C-954E-9266-DF386E535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43000"/>
            <a:ext cx="9601200" cy="504802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7200"/>
              <a:t>Thank you for entrusting us with the education of your child. We look forward to a great semester!</a:t>
            </a:r>
            <a:br>
              <a:rPr lang="en-US" alt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42685-74E9-D546-8166-4442AA06A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86261"/>
            <a:ext cx="9601200" cy="4485939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032BCFD-E6AE-DF4D-B399-6D39BEB4F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201" y="5857539"/>
            <a:ext cx="1316735" cy="91440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CF265A6-5A3B-7E4D-B217-A854321FAC9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694432" y="594360"/>
            <a:ext cx="6803136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63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6821-EBB9-FC47-893D-C78E7761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D88A8-2812-7548-B1B2-A9E220A8B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F7ECF9-E826-F14D-A3E1-9CD4800F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680" y="1371599"/>
            <a:ext cx="71467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7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19731-8A2C-954E-9266-DF386E535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5661"/>
          </a:xfr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42685-74E9-D546-8166-4442AA06A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86261"/>
            <a:ext cx="9601200" cy="448593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83540" indent="-383540">
              <a:buFont typeface="Wingdings" pitchFamily="2" charset="2"/>
              <a:buChar char="§"/>
            </a:pPr>
            <a:r>
              <a:rPr lang="en-US" altLang="en-US" sz="3200">
                <a:solidFill>
                  <a:srgbClr val="FF0000"/>
                </a:solidFill>
              </a:rPr>
              <a:t>It's a new day at Ridgeland High School and I am proud to be a part of the Titan family!</a:t>
            </a:r>
          </a:p>
          <a:p>
            <a:pPr marL="383540" indent="-383540">
              <a:buFont typeface="Wingdings" pitchFamily="2" charset="2"/>
              <a:buChar char="§"/>
            </a:pPr>
            <a:r>
              <a:rPr lang="en-US" altLang="en-US" sz="3200">
                <a:solidFill>
                  <a:srgbClr val="FF0000"/>
                </a:solidFill>
              </a:rPr>
              <a:t>I earned my B.A. degree from Miss. State University in Kinesiology. I am also certified in General Science and Driver's Education.</a:t>
            </a:r>
          </a:p>
          <a:p>
            <a:pPr marL="383540" indent="-383540">
              <a:buFont typeface="Wingdings" pitchFamily="2" charset="2"/>
              <a:buChar char="§"/>
            </a:pPr>
            <a:r>
              <a:rPr lang="en-US" altLang="en-US" sz="3200">
                <a:solidFill>
                  <a:srgbClr val="FF0000"/>
                </a:solidFill>
              </a:rPr>
              <a:t>This is my 24th year teaching and I still enjoy teaching and learning especially in Madison County schools.</a:t>
            </a:r>
          </a:p>
          <a:p>
            <a:pPr marL="383540" indent="-383540">
              <a:buFont typeface="Wingdings" pitchFamily="2" charset="2"/>
              <a:buChar char="§"/>
            </a:pPr>
            <a:r>
              <a:rPr lang="en-US" altLang="en-US" sz="3200">
                <a:solidFill>
                  <a:srgbClr val="FF0000"/>
                </a:solidFill>
              </a:rPr>
              <a:t>This is my 5th year at Ridgeland High School where every day is a great day to be a Titan!</a:t>
            </a:r>
          </a:p>
          <a:p>
            <a:pPr marL="383540" indent="-383540">
              <a:buFont typeface="Wingdings" pitchFamily="2" charset="2"/>
              <a:buChar char="§"/>
            </a:pPr>
            <a:endParaRPr lang="en-US" altLang="en-US" sz="3200">
              <a:solidFill>
                <a:srgbClr val="FF0000"/>
              </a:solidFill>
            </a:endParaRPr>
          </a:p>
          <a:p>
            <a:pPr marL="383540" indent="-383540">
              <a:buFont typeface="Wingdings" pitchFamily="2" charset="2"/>
              <a:buChar char="§"/>
            </a:pPr>
            <a:endParaRPr lang="en-US" altLang="en-US" sz="32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en-US" sz="3200">
              <a:solidFill>
                <a:srgbClr val="FF0000"/>
              </a:solidFill>
            </a:endParaRPr>
          </a:p>
          <a:p>
            <a:pPr marL="383540" indent="-383540">
              <a:buFont typeface="Wingdings" pitchFamily="2" charset="2"/>
              <a:buChar char="§"/>
            </a:pPr>
            <a:endParaRPr lang="en-US" altLang="en-US" sz="3200"/>
          </a:p>
          <a:p>
            <a:pPr marL="383540" indent="-383540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032BCFD-E6AE-DF4D-B399-6D39BEB4F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201" y="5857539"/>
            <a:ext cx="131673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6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19731-8A2C-954E-9266-DF386E535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5661"/>
          </a:xfrm>
        </p:spPr>
        <p:txBody>
          <a:bodyPr/>
          <a:lstStyle/>
          <a:p>
            <a:r>
              <a:rPr lang="en-US"/>
              <a:t>Successful Learning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42685-74E9-D546-8166-4442AA06A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86261"/>
            <a:ext cx="9601200" cy="44859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>
              <a:buFont typeface="Wingdings" pitchFamily="2" charset="2"/>
              <a:buChar char="§"/>
            </a:pPr>
            <a:r>
              <a:rPr lang="en-US" altLang="en-US" sz="4000"/>
              <a:t>Quiet and isolated area.</a:t>
            </a:r>
          </a:p>
          <a:p>
            <a:pPr marL="383540" indent="-383540">
              <a:buFont typeface="Wingdings" pitchFamily="2" charset="2"/>
              <a:buChar char="§"/>
            </a:pPr>
            <a:r>
              <a:rPr lang="en-US" altLang="en-US" sz="4000"/>
              <a:t>Minimal or no distractions.</a:t>
            </a:r>
          </a:p>
          <a:p>
            <a:pPr marL="383540" indent="-383540">
              <a:buFont typeface="Wingdings" pitchFamily="2" charset="2"/>
              <a:buChar char="§"/>
            </a:pPr>
            <a:r>
              <a:rPr lang="en-US" altLang="en-US" sz="4000"/>
              <a:t>School appropriate clothing.</a:t>
            </a:r>
          </a:p>
          <a:p>
            <a:pPr marL="383540" indent="-383540">
              <a:buFont typeface="Wingdings" pitchFamily="2" charset="2"/>
              <a:buChar char="§"/>
            </a:pPr>
            <a:r>
              <a:rPr lang="en-US" altLang="en-US" sz="4000"/>
              <a:t>Be respectful at all times.</a:t>
            </a:r>
          </a:p>
          <a:p>
            <a:pPr marL="383540" indent="-383540">
              <a:buFont typeface="Wingdings" pitchFamily="2" charset="2"/>
              <a:buChar char="§"/>
            </a:pPr>
            <a:r>
              <a:rPr lang="en-US" altLang="en-US" sz="4000"/>
              <a:t>Participate and ask questions.</a:t>
            </a:r>
          </a:p>
          <a:p>
            <a:pPr marL="383540" indent="-383540"/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032BCFD-E6AE-DF4D-B399-6D39BEB4F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201" y="5857539"/>
            <a:ext cx="131673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44BBE-C1E6-7747-B41C-E7E3AE010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2086"/>
          </a:xfrm>
        </p:spPr>
        <p:txBody>
          <a:bodyPr/>
          <a:lstStyle/>
          <a:p>
            <a:r>
              <a:rPr lang="en-US"/>
              <a:t>Schedule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FFF427EF-977D-A441-9678-28BB25503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201" y="5857539"/>
            <a:ext cx="1316735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8D359B-BB3D-CF48-B907-D9524CC149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30" t="25820" r="30767" b="37354"/>
          <a:stretch/>
        </p:blipFill>
        <p:spPr>
          <a:xfrm>
            <a:off x="1476550" y="1521883"/>
            <a:ext cx="9312651" cy="52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0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1C3E9-A253-1246-B7B9-AF707901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685799"/>
          </a:xfrm>
        </p:spPr>
        <p:txBody>
          <a:bodyPr>
            <a:normAutofit fontScale="90000"/>
          </a:bodyPr>
          <a:lstStyle/>
          <a:p>
            <a:r>
              <a:rPr lang="en-US" u="sng">
                <a:solidFill>
                  <a:schemeClr val="bg2"/>
                </a:solidFill>
              </a:rPr>
              <a:t>Attendance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B2620-6A4B-464E-9727-BC0A266D4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1371599"/>
            <a:ext cx="3855720" cy="4495801"/>
          </a:xfrm>
        </p:spPr>
        <p:txBody>
          <a:bodyPr>
            <a:normAutofit fontScale="92500"/>
          </a:bodyPr>
          <a:lstStyle/>
          <a:p>
            <a:r>
              <a:rPr lang="en-US" altLang="en-US" sz="2400">
                <a:solidFill>
                  <a:schemeClr val="bg2"/>
                </a:solidFill>
              </a:rPr>
              <a:t>In order to be considered “present” for Virtual Learning, students must attend live meetings and/or complete classwork. If your student is unable to attend a live meeting, he or she may still be counted “present” as long as classwork due that day is submitted by 11:59 p.m. of the same day.</a:t>
            </a:r>
            <a:endParaRPr lang="en-US" alt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821C1C-6326-6746-AD54-95F7D98C6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680" y="1371599"/>
            <a:ext cx="71467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0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D3A2E-2A2C-4E40-A891-D71BFB292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6061"/>
            <a:ext cx="9601200" cy="695660"/>
          </a:xfrm>
        </p:spPr>
        <p:txBody>
          <a:bodyPr/>
          <a:lstStyle/>
          <a:p>
            <a:r>
              <a:rPr lang="en-US"/>
              <a:t>Grading Periods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8402CBE-E126-BB4F-86A0-7C3A893460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1607" t="5797" r="3571" b="10109"/>
          <a:stretch/>
        </p:blipFill>
        <p:spPr>
          <a:xfrm>
            <a:off x="1219200" y="781721"/>
            <a:ext cx="4600186" cy="5923749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3E8B86-37DA-5B44-8E3A-F6CAFD347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201" y="5857539"/>
            <a:ext cx="1316735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915FAD-704A-4645-B838-579FB2B91B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66" t="5714" r="11192" b="11398"/>
          <a:stretch/>
        </p:blipFill>
        <p:spPr>
          <a:xfrm>
            <a:off x="6172200" y="477434"/>
            <a:ext cx="4452257" cy="63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8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D1875-35E4-5642-BD41-22CCA55E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1179"/>
          </a:xfrm>
        </p:spPr>
        <p:txBody>
          <a:bodyPr/>
          <a:lstStyle/>
          <a:p>
            <a:r>
              <a:rPr lang="en-US"/>
              <a:t>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9BB88-8E7E-5B48-95E4-2D7D4D12C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76979"/>
            <a:ext cx="9601200" cy="449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1st block Earth and Space Science Virtual Learning Block</a:t>
            </a:r>
          </a:p>
          <a:p>
            <a:pPr marL="383540" indent="-38354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1st block has a Teams Meeting every A-Day from 8:20 – 9:54</a:t>
            </a:r>
          </a:p>
          <a:p>
            <a:pPr marL="383540" indent="-38354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In order to receive the maximum benefits from this class, all students are encouraged to attend live meetings</a:t>
            </a:r>
          </a:p>
          <a:p>
            <a:pPr marL="383540" indent="-38354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Students are notified or invited to meetings via their Student Emails</a:t>
            </a:r>
          </a:p>
          <a:p>
            <a:pPr marL="383540" indent="-38354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The general structure of the meeting is as follows: Bellringer, Lecture, Guided Practice, and Independent 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1AB7E6-FB7C-C44F-A0CF-BEB79CC42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201" y="5857539"/>
            <a:ext cx="131673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2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D1875-35E4-5642-BD41-22CCA55E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37391"/>
          </a:xfrm>
        </p:spPr>
        <p:txBody>
          <a:bodyPr>
            <a:normAutofit fontScale="90000"/>
          </a:bodyPr>
          <a:lstStyle/>
          <a:p>
            <a:r>
              <a:rPr lang="en-US"/>
              <a:t>Virtual Student Meals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9BB88-8E7E-5B48-95E4-2D7D4D12C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7991"/>
            <a:ext cx="9601200" cy="4544209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3200"/>
              <a:t>5 Day Meal Packs will be distributed at your child’s school every Monday from 10am – 12am.</a:t>
            </a:r>
          </a:p>
          <a:p>
            <a:pPr>
              <a:buFont typeface="Wingdings" pitchFamily="2" charset="2"/>
              <a:buChar char="§"/>
            </a:pPr>
            <a:endParaRPr lang="en-US" altLang="en-US" sz="3200"/>
          </a:p>
          <a:p>
            <a:pPr>
              <a:buFont typeface="Wingdings" pitchFamily="2" charset="2"/>
              <a:buChar char="§"/>
            </a:pPr>
            <a:r>
              <a:rPr lang="en-US" altLang="en-US" sz="3200"/>
              <a:t>Meals are currently FREE, but they must be pre-ordered. </a:t>
            </a:r>
          </a:p>
          <a:p>
            <a:pPr>
              <a:buFont typeface="Wingdings" pitchFamily="2" charset="2"/>
              <a:buChar char="§"/>
            </a:pPr>
            <a:endParaRPr lang="en-US" altLang="en-US" sz="3200"/>
          </a:p>
          <a:p>
            <a:pPr>
              <a:buFont typeface="Wingdings" pitchFamily="2" charset="2"/>
              <a:buChar char="§"/>
            </a:pPr>
            <a:r>
              <a:rPr lang="en-US" altLang="en-US" sz="3200"/>
              <a:t>You can find more information at:</a:t>
            </a:r>
            <a:br>
              <a:rPr lang="en-US" altLang="en-US" sz="3600"/>
            </a:br>
            <a:r>
              <a:rPr lang="en-US" altLang="en-US" sz="2800">
                <a:solidFill>
                  <a:srgbClr val="FF0000"/>
                </a:solidFill>
                <a:hlinkClick r:id="rId2"/>
              </a:rPr>
              <a:t>www.madison-schools.com/virtuallearning</a:t>
            </a:r>
            <a:endParaRPr lang="en-US" altLang="en-US" sz="2800"/>
          </a:p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4AED57-4439-3040-ADA8-187216BE9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201" y="5857539"/>
            <a:ext cx="131673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0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19731-8A2C-954E-9266-DF386E535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5661"/>
          </a:xfrm>
        </p:spPr>
        <p:txBody>
          <a:bodyPr/>
          <a:lstStyle/>
          <a:p>
            <a:r>
              <a:rPr lang="en-US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42685-74E9-D546-8166-4442AA06A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86261"/>
            <a:ext cx="9601200" cy="44859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>
              <a:buFont typeface="Wingdings" pitchFamily="2" charset="2"/>
              <a:buChar char="§"/>
            </a:pPr>
            <a:r>
              <a:rPr lang="en-US" altLang="en-US" sz="3200"/>
              <a:t>Our goal is to maintain an open line of communication as we work together to provide the best education possible for your child.</a:t>
            </a:r>
            <a:endParaRPr lang="en-US"/>
          </a:p>
          <a:p>
            <a:pPr marL="383540" indent="-383540">
              <a:buFont typeface="Wingdings" pitchFamily="2" charset="2"/>
              <a:buChar char="§"/>
            </a:pPr>
            <a:r>
              <a:rPr lang="en-US" altLang="en-US" sz="3200"/>
              <a:t>Please feel free to contact me at </a:t>
            </a:r>
            <a:r>
              <a:rPr lang="en-US" altLang="en-US" sz="3200">
                <a:solidFill>
                  <a:srgbClr val="1D2B4B"/>
                </a:solidFill>
              </a:rPr>
              <a:t>sminchew@madison-schools.com</a:t>
            </a:r>
            <a:r>
              <a:rPr lang="en-US" altLang="en-US" sz="3200">
                <a:solidFill>
                  <a:srgbClr val="FF0000"/>
                </a:solidFill>
              </a:rPr>
              <a:t> </a:t>
            </a:r>
            <a:endParaRPr lang="en-US" altLang="en-US" sz="3200">
              <a:solidFill>
                <a:schemeClr val="tx1"/>
              </a:solidFill>
            </a:endParaRPr>
          </a:p>
          <a:p>
            <a:pPr marL="383540" indent="-383540">
              <a:buFont typeface="Wingdings" pitchFamily="2" charset="2"/>
              <a:buChar char="§"/>
            </a:pPr>
            <a:r>
              <a:rPr lang="en-US" altLang="en-US" sz="3200"/>
              <a:t>More information regarding Virtual Learning, including contact information, can be found at </a:t>
            </a:r>
            <a:r>
              <a:rPr lang="en-US" altLang="en-US" sz="3200">
                <a:solidFill>
                  <a:srgbClr val="0563C1"/>
                </a:solidFill>
                <a:hlinkClick r:id="rId2"/>
              </a:rPr>
              <a:t>www.madison-schools.com/virtuallearning</a:t>
            </a:r>
            <a:r>
              <a:rPr lang="en-US" altLang="en-US" sz="3200">
                <a:solidFill>
                  <a:srgbClr val="0563C1"/>
                </a:solidFill>
              </a:rPr>
              <a:t> </a:t>
            </a:r>
            <a:endParaRPr lang="en-US" altLang="en-US" sz="3200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032BCFD-E6AE-DF4D-B399-6D39BEB4F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201" y="5857539"/>
            <a:ext cx="131673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5344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MCS">
      <a:dk1>
        <a:srgbClr val="000000"/>
      </a:dk1>
      <a:lt1>
        <a:srgbClr val="FFFFFF"/>
      </a:lt1>
      <a:dk2>
        <a:srgbClr val="1D2B4B"/>
      </a:dk2>
      <a:lt2>
        <a:srgbClr val="FFFFFF"/>
      </a:lt2>
      <a:accent1>
        <a:srgbClr val="274D87"/>
      </a:accent1>
      <a:accent2>
        <a:srgbClr val="FFFFFF"/>
      </a:accent2>
      <a:accent3>
        <a:srgbClr val="9DA1A5"/>
      </a:accent3>
      <a:accent4>
        <a:srgbClr val="FFFFFF"/>
      </a:accent4>
      <a:accent5>
        <a:srgbClr val="2A5494"/>
      </a:accent5>
      <a:accent6>
        <a:srgbClr val="FFFFFF"/>
      </a:accent6>
      <a:hlink>
        <a:srgbClr val="0563C1"/>
      </a:hlink>
      <a:folHlink>
        <a:srgbClr val="9DA4A8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2075B9CEA2E84E899F93FA923E52F5" ma:contentTypeVersion="6" ma:contentTypeDescription="Create a new document." ma:contentTypeScope="" ma:versionID="2aaef58c7bfdbd2bdfb55b59eed3762d">
  <xsd:schema xmlns:xsd="http://www.w3.org/2001/XMLSchema" xmlns:xs="http://www.w3.org/2001/XMLSchema" xmlns:p="http://schemas.microsoft.com/office/2006/metadata/properties" xmlns:ns2="49c223f8-8786-4983-b672-d1b5631956b5" targetNamespace="http://schemas.microsoft.com/office/2006/metadata/properties" ma:root="true" ma:fieldsID="94e4f6d3affb8fbe737472a320f145bc" ns2:_="">
    <xsd:import namespace="49c223f8-8786-4983-b672-d1b5631956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223f8-8786-4983-b672-d1b5631956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A50555-8D40-4EA0-BCD4-D02868E1369A}">
  <ds:schemaRefs>
    <ds:schemaRef ds:uri="49c223f8-8786-4983-b672-d1b5631956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47010D4-C0B1-41EC-BDC0-4BB94F39D6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FE0E8B-4D96-4FC3-BB5B-450DA6D6122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Macintosh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Franklin Gothic Book</vt:lpstr>
      <vt:lpstr>Wingdings</vt:lpstr>
      <vt:lpstr>Crop</vt:lpstr>
      <vt:lpstr>Virtual learning  Back to  school night</vt:lpstr>
      <vt:lpstr>Introduction</vt:lpstr>
      <vt:lpstr>Successful Learning Environment</vt:lpstr>
      <vt:lpstr>Schedule</vt:lpstr>
      <vt:lpstr>Attendance</vt:lpstr>
      <vt:lpstr>Grading Periods</vt:lpstr>
      <vt:lpstr>Class</vt:lpstr>
      <vt:lpstr>Virtual Student Meals</vt:lpstr>
      <vt:lpstr>Contact Information</vt:lpstr>
      <vt:lpstr>Thank you for entrusting us with the education of your child. We look forward to a great semester!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night</dc:title>
  <dc:creator>King, Blaise</dc:creator>
  <cp:lastModifiedBy>Minchew, Scott Douglas</cp:lastModifiedBy>
  <cp:revision>3</cp:revision>
  <dcterms:created xsi:type="dcterms:W3CDTF">2020-09-25T17:44:51Z</dcterms:created>
  <dcterms:modified xsi:type="dcterms:W3CDTF">2020-10-01T14:50:12Z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0x010100212075B9CEA2E84E899F93FA923E52F5</vt:lpwstr>
  </property>
</Properties>
</file>